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handoutMasterIdLst>
    <p:handoutMasterId r:id="rId17"/>
  </p:handoutMasterIdLst>
  <p:sldIdLst>
    <p:sldId id="281" r:id="rId5"/>
    <p:sldId id="284" r:id="rId6"/>
    <p:sldId id="278" r:id="rId7"/>
    <p:sldId id="261" r:id="rId8"/>
    <p:sldId id="273" r:id="rId9"/>
    <p:sldId id="279" r:id="rId10"/>
    <p:sldId id="293" r:id="rId11"/>
    <p:sldId id="265" r:id="rId12"/>
    <p:sldId id="266" r:id="rId13"/>
    <p:sldId id="277" r:id="rId14"/>
    <p:sldId id="28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79" autoAdjust="0"/>
  </p:normalViewPr>
  <p:slideViewPr>
    <p:cSldViewPr snapToGrid="0">
      <p:cViewPr varScale="1">
        <p:scale>
          <a:sx n="102" d="100"/>
          <a:sy n="102" d="100"/>
        </p:scale>
        <p:origin x="870" y="10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10/27/2024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10/27/2024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794BC7-7F3B-A27D-DEA9-5B228935C7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4E5576-054C-60B7-F228-2295867876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50C0982-DF3F-3EE4-2E67-3729476047D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10146EE-57ED-AA11-7A07-DE4E7F934E71}"/>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996791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10/27/2024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10/27/2024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10/27/2024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Scrum-Agile</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Works Cited/</a:t>
            </a:r>
            <a:r>
              <a:rPr lang="en-US" dirty="0" err="1"/>
              <a:t>Refrences</a:t>
            </a:r>
            <a:endParaRPr lang="en-US" dirty="0"/>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199" y="2257063"/>
            <a:ext cx="5411771" cy="3904906"/>
          </a:xfrm>
          <a:noFill/>
        </p:spPr>
        <p:txBody>
          <a:bodyPr vert="horz" lIns="91440" tIns="45720" rIns="91440" bIns="45720" rtlCol="0" anchor="t">
            <a:normAutofit/>
          </a:bodyPr>
          <a:lstStyle/>
          <a:p>
            <a:pPr indent="457200">
              <a:lnSpc>
                <a:spcPct val="200000"/>
              </a:lnSpc>
              <a:spcBef>
                <a:spcPts val="0"/>
              </a:spcBef>
              <a:spcAft>
                <a:spcPts val="800"/>
              </a:spcAft>
            </a:pPr>
            <a:r>
              <a:rPr lang="en-US" sz="1200" kern="100" dirty="0">
                <a:effectLst/>
                <a:ea typeface="Times New Roman" panose="02020603050405020304" pitchFamily="18" charset="0"/>
                <a:cs typeface="Times New Roman" panose="02020603050405020304" pitchFamily="18" charset="0"/>
              </a:rPr>
              <a:t>Government Accountability Office(GAO), Washington DC. 09-2020. Agile Assessment Guide: Best Practices for Agile Adoption and Implementation.</a:t>
            </a:r>
            <a:endParaRPr lang="en-US" sz="1200" kern="100" dirty="0">
              <a:effectLst/>
              <a:ea typeface="Yu Gothic" panose="020B0400000000000000" pitchFamily="34" charset="-128"/>
              <a:cs typeface="Times New Roman" panose="02020603050405020304" pitchFamily="18" charset="0"/>
            </a:endParaRPr>
          </a:p>
          <a:p>
            <a:pPr marL="0" marR="0" indent="457200">
              <a:lnSpc>
                <a:spcPct val="200000"/>
              </a:lnSpc>
              <a:spcBef>
                <a:spcPts val="0"/>
              </a:spcBef>
              <a:spcAft>
                <a:spcPts val="800"/>
              </a:spcAft>
            </a:pPr>
            <a:r>
              <a:rPr lang="en-US" sz="1200" kern="100" dirty="0" err="1">
                <a:effectLst/>
                <a:ea typeface="Yu Gothic" panose="020B0400000000000000" pitchFamily="34" charset="-128"/>
                <a:cs typeface="Times New Roman" panose="02020603050405020304" pitchFamily="18" charset="0"/>
              </a:rPr>
              <a:t>O’hearn</a:t>
            </a:r>
            <a:r>
              <a:rPr lang="en-US" sz="1200" kern="100" dirty="0">
                <a:effectLst/>
                <a:ea typeface="Yu Gothic" panose="020B0400000000000000" pitchFamily="34" charset="-128"/>
                <a:cs typeface="Times New Roman" panose="02020603050405020304" pitchFamily="18" charset="0"/>
              </a:rPr>
              <a:t>, B. 05-2022. Lean, Agile, and Dev SecOps for AFLCMC/WIU Engineering. Carnegie Mellon University</a:t>
            </a:r>
          </a:p>
          <a:p>
            <a:pPr indent="457200">
              <a:lnSpc>
                <a:spcPct val="200000"/>
              </a:lnSpc>
              <a:spcBef>
                <a:spcPts val="0"/>
              </a:spcBef>
              <a:spcAft>
                <a:spcPts val="800"/>
              </a:spcAft>
            </a:pPr>
            <a:r>
              <a:rPr lang="en-US" sz="1200" kern="100" dirty="0">
                <a:effectLst/>
                <a:ea typeface="Aptos" panose="020B0004020202020204" pitchFamily="34" charset="0"/>
                <a:cs typeface="Times New Roman" panose="02020603050405020304" pitchFamily="18" charset="0"/>
              </a:rPr>
              <a:t>S. Miller, 2021, One Hour Tip of the Iceberg Overview: Requirements in an Agile Government Setting, Carnegie Mellon University </a:t>
            </a:r>
            <a:endParaRPr lang="en-US" sz="1200" kern="100" dirty="0">
              <a:effectLst/>
              <a:ea typeface="Yu Gothic" panose="020B0400000000000000" pitchFamily="34" charset="-128"/>
              <a:cs typeface="Times New Roman" panose="02020603050405020304" pitchFamily="18" charset="0"/>
            </a:endParaRPr>
          </a:p>
          <a:p>
            <a:pPr indent="457200">
              <a:lnSpc>
                <a:spcPct val="200000"/>
              </a:lnSpc>
              <a:spcBef>
                <a:spcPts val="0"/>
              </a:spcBef>
              <a:spcAft>
                <a:spcPts val="800"/>
              </a:spcAft>
            </a:pPr>
            <a:r>
              <a:rPr lang="en-US" sz="1200" kern="100" dirty="0" err="1">
                <a:effectLst/>
                <a:ea typeface="Yu Gothic" panose="020B0400000000000000" pitchFamily="34" charset="-128"/>
                <a:cs typeface="Times New Roman" panose="02020603050405020304" pitchFamily="18" charset="0"/>
              </a:rPr>
              <a:t>Wayant</a:t>
            </a:r>
            <a:r>
              <a:rPr lang="en-US" sz="1200" kern="100" dirty="0">
                <a:effectLst/>
                <a:ea typeface="Yu Gothic" panose="020B0400000000000000" pitchFamily="34" charset="-128"/>
                <a:cs typeface="Times New Roman" panose="02020603050405020304" pitchFamily="18" charset="0"/>
              </a:rPr>
              <a:t> N. M. 09-02-2022. Adapting Agile Philosophies and Tools for a Research Environment. Army Engineer Research and Development Center.</a:t>
            </a:r>
          </a:p>
          <a:p>
            <a:pPr marL="0" marR="0" indent="457200">
              <a:lnSpc>
                <a:spcPct val="200000"/>
              </a:lnSpc>
              <a:spcBef>
                <a:spcPts val="0"/>
              </a:spcBef>
              <a:spcAft>
                <a:spcPts val="800"/>
              </a:spcAft>
            </a:pPr>
            <a:endParaRPr lang="en-US" sz="1000" kern="100" dirty="0">
              <a:effectLst/>
              <a:latin typeface="Aptos" panose="020B0004020202020204" pitchFamily="34" charset="0"/>
              <a:ea typeface="Yu Gothic" panose="020B0400000000000000" pitchFamily="34" charset="-128"/>
              <a:cs typeface="Times New Roman" panose="02020603050405020304" pitchFamily="18" charset="0"/>
            </a:endParaRP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endParaRPr lang="en-US" dirty="0"/>
          </a:p>
          <a:p>
            <a:endParaRPr lang="en-US" dirty="0"/>
          </a:p>
          <a:p>
            <a:r>
              <a:rPr lang="en-US" dirty="0"/>
              <a:t>Juan Gonzalez</a:t>
            </a:r>
          </a:p>
          <a:p>
            <a:r>
              <a:rPr lang="en-US" dirty="0"/>
              <a:t>123-456-7890</a:t>
            </a:r>
          </a:p>
          <a:p>
            <a:r>
              <a:rPr lang="en-US" dirty="0"/>
              <a:t>juang3413@chadatech.net</a:t>
            </a:r>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a:bodyPr>
          <a:lstStyle/>
          <a:p>
            <a:r>
              <a:rPr lang="en-US" dirty="0"/>
              <a:t>Scrum-Agile Roles</a:t>
            </a:r>
          </a:p>
          <a:p>
            <a:r>
              <a:rPr lang="en-US" dirty="0"/>
              <a:t>Scrum-Agile Phases/Events</a:t>
            </a:r>
          </a:p>
          <a:p>
            <a:r>
              <a:rPr lang="en-US" dirty="0"/>
              <a:t>What about Waterfall</a:t>
            </a:r>
          </a:p>
          <a:p>
            <a:r>
              <a:rPr lang="en-US" dirty="0"/>
              <a:t>Agile Vs Waterfall</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2900680"/>
          </a:xfrm>
          <a:noFill/>
        </p:spPr>
        <p:txBody>
          <a:bodyPr>
            <a:noAutofit/>
          </a:bodyPr>
          <a:lstStyle/>
          <a:p>
            <a:r>
              <a:rPr lang="en-US" dirty="0"/>
              <a:t>Scrum-Agile Roles</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145280"/>
            <a:ext cx="5066250" cy="2327948"/>
          </a:xfrm>
        </p:spPr>
        <p:txBody>
          <a:bodyPr/>
          <a:lstStyle/>
          <a:p>
            <a:r>
              <a:rPr lang="en-US" dirty="0"/>
              <a:t>Scrum Master</a:t>
            </a:r>
          </a:p>
          <a:p>
            <a:r>
              <a:rPr lang="en-US" dirty="0"/>
              <a:t>Product Owner</a:t>
            </a:r>
          </a:p>
          <a:p>
            <a:r>
              <a:rPr lang="en-US" dirty="0"/>
              <a:t>Tester</a:t>
            </a:r>
          </a:p>
          <a:p>
            <a:r>
              <a:rPr lang="en-US" dirty="0"/>
              <a:t>Developer</a:t>
            </a: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076016" y="74141"/>
            <a:ext cx="6241651" cy="955050"/>
          </a:xfrm>
          <a:noFill/>
        </p:spPr>
        <p:txBody>
          <a:bodyPr anchor="ctr"/>
          <a:lstStyle/>
          <a:p>
            <a:pPr algn="ctr"/>
            <a:r>
              <a:rPr lang="en-US" dirty="0"/>
              <a:t>Scrum-Agile Role Details</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076016" y="2490018"/>
            <a:ext cx="4967245" cy="393476"/>
          </a:xfrm>
          <a:noFill/>
        </p:spPr>
        <p:txBody>
          <a:bodyPr vert="horz" lIns="91440" tIns="45720" rIns="91440" bIns="45720" rtlCol="0" anchor="t">
            <a:normAutofit/>
          </a:bodyPr>
          <a:lstStyle/>
          <a:p>
            <a:r>
              <a:rPr lang="en-US" b="1" dirty="0"/>
              <a:t>Product Owner: </a:t>
            </a:r>
            <a:r>
              <a:rPr lang="en-US" dirty="0"/>
              <a:t>Client, Value, and Vision Expert</a:t>
            </a:r>
            <a:endParaRPr lang="en-US" b="1" dirty="0"/>
          </a:p>
        </p:txBody>
      </p:sp>
      <p:sp>
        <p:nvSpPr>
          <p:cNvPr id="4" name="TextBox 3">
            <a:extLst>
              <a:ext uri="{FF2B5EF4-FFF2-40B4-BE49-F238E27FC236}">
                <a16:creationId xmlns:a16="http://schemas.microsoft.com/office/drawing/2014/main" id="{82FCC1B6-C3E8-077C-9434-8664A64AFAA3}"/>
              </a:ext>
            </a:extLst>
          </p:cNvPr>
          <p:cNvSpPr txBox="1"/>
          <p:nvPr/>
        </p:nvSpPr>
        <p:spPr>
          <a:xfrm>
            <a:off x="5293886" y="1776505"/>
            <a:ext cx="5884753" cy="1015663"/>
          </a:xfrm>
          <a:prstGeom prst="rect">
            <a:avLst/>
          </a:prstGeom>
          <a:noFill/>
        </p:spPr>
        <p:txBody>
          <a:bodyPr wrap="square" rtlCol="0">
            <a:spAutoFit/>
          </a:bodyPr>
          <a:lstStyle/>
          <a:p>
            <a:pPr marL="171450" indent="-171450">
              <a:buFont typeface="Arial" panose="020B0604020202020204" pitchFamily="34" charset="0"/>
              <a:buChar char="•"/>
            </a:pPr>
            <a:r>
              <a:rPr lang="en-US" sz="1200" dirty="0"/>
              <a:t>Remove challenges and obstacles the team may face</a:t>
            </a:r>
          </a:p>
          <a:p>
            <a:pPr marL="171450" indent="-171450">
              <a:buFont typeface="Arial" panose="020B0604020202020204" pitchFamily="34" charset="0"/>
              <a:buChar char="•"/>
            </a:pPr>
            <a:r>
              <a:rPr lang="en-US" sz="1200" dirty="0"/>
              <a:t>Help team develop high-value products and deliver those based on client value </a:t>
            </a:r>
          </a:p>
          <a:p>
            <a:pPr marL="171450" indent="-171450">
              <a:buFont typeface="Arial" panose="020B0604020202020204" pitchFamily="34" charset="0"/>
              <a:buChar char="•"/>
            </a:pPr>
            <a:r>
              <a:rPr lang="en-US" sz="1200" dirty="0"/>
              <a:t>Guide and help the product owner develop backlog or improve scrum-agile effectiveness</a:t>
            </a:r>
          </a:p>
          <a:p>
            <a:endParaRPr lang="en-US" sz="1200" dirty="0"/>
          </a:p>
          <a:p>
            <a:pPr marL="171450" indent="-171450">
              <a:buFont typeface="Arial" panose="020B0604020202020204" pitchFamily="34" charset="0"/>
              <a:buChar char="•"/>
            </a:pPr>
            <a:endParaRPr lang="en-US" sz="1200" dirty="0"/>
          </a:p>
        </p:txBody>
      </p:sp>
      <p:sp>
        <p:nvSpPr>
          <p:cNvPr id="5" name="TextBox 4">
            <a:extLst>
              <a:ext uri="{FF2B5EF4-FFF2-40B4-BE49-F238E27FC236}">
                <a16:creationId xmlns:a16="http://schemas.microsoft.com/office/drawing/2014/main" id="{447E4273-3E9A-44AE-B1FF-A37777A27F06}"/>
              </a:ext>
            </a:extLst>
          </p:cNvPr>
          <p:cNvSpPr txBox="1"/>
          <p:nvPr/>
        </p:nvSpPr>
        <p:spPr>
          <a:xfrm>
            <a:off x="5280054" y="2756228"/>
            <a:ext cx="5884753" cy="1384995"/>
          </a:xfrm>
          <a:prstGeom prst="rect">
            <a:avLst/>
          </a:prstGeom>
          <a:noFill/>
        </p:spPr>
        <p:txBody>
          <a:bodyPr wrap="square" rtlCol="0">
            <a:spAutoFit/>
          </a:bodyPr>
          <a:lstStyle/>
          <a:p>
            <a:pPr marL="171450" indent="-171450">
              <a:buFont typeface="Arial" panose="020B0604020202020204" pitchFamily="34" charset="0"/>
              <a:buChar char="•"/>
            </a:pPr>
            <a:r>
              <a:rPr lang="en-US" sz="1200" dirty="0"/>
              <a:t>Set user story priorities based on client needs </a:t>
            </a:r>
          </a:p>
          <a:p>
            <a:pPr marL="171450" indent="-171450">
              <a:buFont typeface="Arial" panose="020B0604020202020204" pitchFamily="34" charset="0"/>
              <a:buChar char="•"/>
            </a:pPr>
            <a:r>
              <a:rPr lang="en-US" sz="1200" dirty="0"/>
              <a:t>Provide direction for the team using product backlog</a:t>
            </a:r>
          </a:p>
          <a:p>
            <a:pPr marL="171450" indent="-171450">
              <a:buFont typeface="Arial" panose="020B0604020202020204" pitchFamily="34" charset="0"/>
              <a:buChar char="•"/>
            </a:pPr>
            <a:r>
              <a:rPr lang="en-US" sz="1200" dirty="0"/>
              <a:t>Maintain communication with client to understand needs </a:t>
            </a:r>
          </a:p>
          <a:p>
            <a:pPr marL="171450" indent="-171450">
              <a:buFont typeface="Arial" panose="020B0604020202020204" pitchFamily="34" charset="0"/>
              <a:buChar char="•"/>
            </a:pPr>
            <a:r>
              <a:rPr lang="en-US" sz="1200" dirty="0"/>
              <a:t>Maximize the value of the product deliverables and work of the development team</a:t>
            </a:r>
          </a:p>
          <a:p>
            <a:pPr marL="171450" indent="-171450">
              <a:buFont typeface="Arial" panose="020B0604020202020204" pitchFamily="34" charset="0"/>
              <a:buChar char="•"/>
            </a:pPr>
            <a:r>
              <a:rPr lang="en-US" sz="1200" dirty="0"/>
              <a:t>Manage the backlog, including, reprioritization, removal, or addition of user stories</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endParaRPr lang="en-US" sz="1200" dirty="0"/>
          </a:p>
        </p:txBody>
      </p:sp>
      <p:sp>
        <p:nvSpPr>
          <p:cNvPr id="6" name="TextBox 5">
            <a:extLst>
              <a:ext uri="{FF2B5EF4-FFF2-40B4-BE49-F238E27FC236}">
                <a16:creationId xmlns:a16="http://schemas.microsoft.com/office/drawing/2014/main" id="{6C3F1898-49FD-14BB-D499-ACB2152C7202}"/>
              </a:ext>
            </a:extLst>
          </p:cNvPr>
          <p:cNvSpPr txBox="1"/>
          <p:nvPr/>
        </p:nvSpPr>
        <p:spPr>
          <a:xfrm>
            <a:off x="5271227" y="4437468"/>
            <a:ext cx="6241651" cy="830997"/>
          </a:xfrm>
          <a:prstGeom prst="rect">
            <a:avLst/>
          </a:prstGeom>
          <a:noFill/>
        </p:spPr>
        <p:txBody>
          <a:bodyPr wrap="square" rtlCol="0">
            <a:spAutoFit/>
          </a:bodyPr>
          <a:lstStyle/>
          <a:p>
            <a:pPr marL="171450" indent="-171450">
              <a:buFont typeface="Arial" panose="020B0604020202020204" pitchFamily="34" charset="0"/>
              <a:buChar char="•"/>
            </a:pPr>
            <a:r>
              <a:rPr lang="en-US" sz="1200" dirty="0"/>
              <a:t>Define the acceptable tests and criteria for code</a:t>
            </a:r>
          </a:p>
          <a:p>
            <a:pPr marL="171450" indent="-171450">
              <a:buFont typeface="Arial" panose="020B0604020202020204" pitchFamily="34" charset="0"/>
              <a:buChar char="•"/>
            </a:pPr>
            <a:r>
              <a:rPr lang="en-US" sz="1200" dirty="0"/>
              <a:t>Execute tests to analyze results and determine if criteria is met</a:t>
            </a:r>
          </a:p>
          <a:p>
            <a:pPr marL="171450" indent="-171450">
              <a:buFont typeface="Arial" panose="020B0604020202020204" pitchFamily="34" charset="0"/>
              <a:buChar char="•"/>
            </a:pPr>
            <a:r>
              <a:rPr lang="en-US" sz="1200" dirty="0"/>
              <a:t>Collaborate with team to resolve failed tests, or defects in code</a:t>
            </a:r>
          </a:p>
          <a:p>
            <a:pPr marL="171450" indent="-171450">
              <a:buFont typeface="Arial" panose="020B0604020202020204" pitchFamily="34" charset="0"/>
              <a:buChar char="•"/>
            </a:pPr>
            <a:r>
              <a:rPr lang="en-US" sz="1200" dirty="0"/>
              <a:t>Clarify any questions about client needs, or user stories for developer</a:t>
            </a:r>
          </a:p>
        </p:txBody>
      </p:sp>
      <p:sp>
        <p:nvSpPr>
          <p:cNvPr id="7" name="TextBox 6">
            <a:extLst>
              <a:ext uri="{FF2B5EF4-FFF2-40B4-BE49-F238E27FC236}">
                <a16:creationId xmlns:a16="http://schemas.microsoft.com/office/drawing/2014/main" id="{2DF8A7CD-0E56-E1E8-D61E-B322649F64DA}"/>
              </a:ext>
            </a:extLst>
          </p:cNvPr>
          <p:cNvSpPr txBox="1"/>
          <p:nvPr/>
        </p:nvSpPr>
        <p:spPr>
          <a:xfrm>
            <a:off x="5293886" y="5491827"/>
            <a:ext cx="6241651" cy="830997"/>
          </a:xfrm>
          <a:prstGeom prst="rect">
            <a:avLst/>
          </a:prstGeom>
          <a:noFill/>
        </p:spPr>
        <p:txBody>
          <a:bodyPr wrap="square" rtlCol="0">
            <a:spAutoFit/>
          </a:bodyPr>
          <a:lstStyle/>
          <a:p>
            <a:pPr marL="171450" indent="-171450">
              <a:buFont typeface="Arial" panose="020B0604020202020204" pitchFamily="34" charset="0"/>
              <a:buChar char="•"/>
            </a:pPr>
            <a:r>
              <a:rPr lang="en-US" sz="1200" dirty="0"/>
              <a:t>Participate in reviews and testing</a:t>
            </a:r>
          </a:p>
          <a:p>
            <a:pPr marL="171450" indent="-171450">
              <a:buFont typeface="Arial" panose="020B0604020202020204" pitchFamily="34" charset="0"/>
              <a:buChar char="•"/>
            </a:pPr>
            <a:r>
              <a:rPr lang="en-US" sz="1200" dirty="0"/>
              <a:t>Take feedback and Implement suggestions</a:t>
            </a:r>
          </a:p>
          <a:p>
            <a:pPr marL="171450" indent="-171450">
              <a:buFont typeface="Arial" panose="020B0604020202020204" pitchFamily="34" charset="0"/>
              <a:buChar char="•"/>
            </a:pPr>
            <a:r>
              <a:rPr lang="en-US" sz="1200" dirty="0"/>
              <a:t>Collaborate with team to design and implement user stories</a:t>
            </a:r>
          </a:p>
          <a:p>
            <a:pPr marL="171450" indent="-171450">
              <a:buFont typeface="Arial" panose="020B0604020202020204" pitchFamily="34" charset="0"/>
              <a:buChar char="•"/>
            </a:pPr>
            <a:r>
              <a:rPr lang="en-US" sz="1200" dirty="0"/>
              <a:t>Be transparent in completed items, assignments, or what may be blocking progress</a:t>
            </a:r>
          </a:p>
        </p:txBody>
      </p:sp>
      <p:sp>
        <p:nvSpPr>
          <p:cNvPr id="8" name="Content Placeholder 2">
            <a:extLst>
              <a:ext uri="{FF2B5EF4-FFF2-40B4-BE49-F238E27FC236}">
                <a16:creationId xmlns:a16="http://schemas.microsoft.com/office/drawing/2014/main" id="{E2F9FF53-4D4C-954A-6998-875A2FF5D816}"/>
              </a:ext>
            </a:extLst>
          </p:cNvPr>
          <p:cNvSpPr txBox="1">
            <a:spLocks/>
          </p:cNvSpPr>
          <p:nvPr/>
        </p:nvSpPr>
        <p:spPr>
          <a:xfrm>
            <a:off x="5076017" y="3838156"/>
            <a:ext cx="6241650" cy="975262"/>
          </a:xfrm>
          <a:prstGeom prst="rect">
            <a:avLst/>
          </a:prstGeom>
          <a:no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1pPr>
            <a:lvl2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spcAft>
                <a:spcPts val="0"/>
              </a:spcAft>
            </a:pPr>
            <a:r>
              <a:rPr lang="en-US" b="1" dirty="0"/>
              <a:t>Tester: </a:t>
            </a:r>
            <a:r>
              <a:rPr lang="en-US" dirty="0"/>
              <a:t>Testing and Analysis Expert</a:t>
            </a:r>
          </a:p>
          <a:p>
            <a:pPr marL="0" indent="0">
              <a:spcBef>
                <a:spcPts val="0"/>
              </a:spcBef>
              <a:spcAft>
                <a:spcPts val="0"/>
              </a:spcAft>
              <a:buNone/>
            </a:pPr>
            <a:r>
              <a:rPr lang="en-US" sz="1100" kern="100" dirty="0">
                <a:effectLst/>
                <a:ea typeface="Aptos" panose="020B0004020202020204" pitchFamily="34" charset="0"/>
                <a:cs typeface="Times New Roman" panose="02020603050405020304" pitchFamily="18" charset="0"/>
              </a:rPr>
              <a:t>“Answering developer questions or finding answers for developer questions that relate to the end user intent" (Miller 2021). </a:t>
            </a:r>
          </a:p>
          <a:p>
            <a:pPr marL="0" indent="0">
              <a:buNone/>
            </a:pPr>
            <a:endParaRPr lang="en-US" b="1" dirty="0"/>
          </a:p>
        </p:txBody>
      </p:sp>
      <p:sp>
        <p:nvSpPr>
          <p:cNvPr id="9" name="Content Placeholder 2">
            <a:extLst>
              <a:ext uri="{FF2B5EF4-FFF2-40B4-BE49-F238E27FC236}">
                <a16:creationId xmlns:a16="http://schemas.microsoft.com/office/drawing/2014/main" id="{EBA27CD7-C36C-5F2D-D501-62530AD29304}"/>
              </a:ext>
            </a:extLst>
          </p:cNvPr>
          <p:cNvSpPr txBox="1">
            <a:spLocks/>
          </p:cNvSpPr>
          <p:nvPr/>
        </p:nvSpPr>
        <p:spPr>
          <a:xfrm>
            <a:off x="5076016" y="1135247"/>
            <a:ext cx="6632075" cy="1217908"/>
          </a:xfrm>
          <a:prstGeom prst="rect">
            <a:avLst/>
          </a:prstGeom>
          <a:no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1pPr>
            <a:lvl2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spcAft>
                <a:spcPts val="0"/>
              </a:spcAft>
            </a:pPr>
            <a:r>
              <a:rPr lang="en-US" b="1" dirty="0"/>
              <a:t>Scrum Master: </a:t>
            </a:r>
            <a:r>
              <a:rPr lang="en-US" dirty="0"/>
              <a:t>Facilitator and Agile Expert</a:t>
            </a:r>
          </a:p>
          <a:p>
            <a:pPr marL="0" indent="0">
              <a:spcBef>
                <a:spcPts val="0"/>
              </a:spcBef>
              <a:spcAft>
                <a:spcPts val="0"/>
              </a:spcAft>
              <a:buNone/>
            </a:pPr>
            <a:r>
              <a:rPr lang="en-US" sz="1000" dirty="0">
                <a:effectLst/>
                <a:ea typeface="Yu Gothic" panose="020B0400000000000000" pitchFamily="34" charset="-128"/>
              </a:rPr>
              <a:t>“In addition to refinement and prioritization, Product Owners also help build the Acceptance Criteria and verify that Acceptance Criteria is met.” ( </a:t>
            </a:r>
            <a:r>
              <a:rPr lang="en-US" sz="1000" dirty="0" err="1">
                <a:effectLst/>
                <a:ea typeface="Yu Gothic" panose="020B0400000000000000" pitchFamily="34" charset="-128"/>
              </a:rPr>
              <a:t>O’hearn</a:t>
            </a:r>
            <a:r>
              <a:rPr lang="en-US" sz="1000" dirty="0">
                <a:effectLst/>
                <a:ea typeface="Yu Gothic" panose="020B0400000000000000" pitchFamily="34" charset="-128"/>
              </a:rPr>
              <a:t> 2022). </a:t>
            </a:r>
            <a:endParaRPr lang="en-US" sz="1000" dirty="0"/>
          </a:p>
        </p:txBody>
      </p:sp>
      <p:sp>
        <p:nvSpPr>
          <p:cNvPr id="10" name="Content Placeholder 2">
            <a:extLst>
              <a:ext uri="{FF2B5EF4-FFF2-40B4-BE49-F238E27FC236}">
                <a16:creationId xmlns:a16="http://schemas.microsoft.com/office/drawing/2014/main" id="{9C7B4864-D3B8-ED90-3376-927C22D98909}"/>
              </a:ext>
            </a:extLst>
          </p:cNvPr>
          <p:cNvSpPr txBox="1">
            <a:spLocks/>
          </p:cNvSpPr>
          <p:nvPr/>
        </p:nvSpPr>
        <p:spPr>
          <a:xfrm>
            <a:off x="5076016" y="5216667"/>
            <a:ext cx="5884754" cy="467297"/>
          </a:xfrm>
          <a:prstGeom prst="rect">
            <a:avLst/>
          </a:prstGeom>
          <a:no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1pPr>
            <a:lvl2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2286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Developer: </a:t>
            </a:r>
            <a:r>
              <a:rPr lang="en-US" dirty="0"/>
              <a:t>Coding Expert</a:t>
            </a: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1143000"/>
            <a:ext cx="9144000" cy="2286000"/>
          </a:xfrm>
          <a:noFill/>
        </p:spPr>
        <p:txBody>
          <a:bodyPr/>
          <a:lstStyle/>
          <a:p>
            <a:r>
              <a:rPr lang="en-US" dirty="0"/>
              <a:t>Scrum-Agile Phases/Events</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3835198"/>
            <a:ext cx="9144000" cy="2475067"/>
          </a:xfrm>
        </p:spPr>
        <p:txBody>
          <a:bodyPr/>
          <a:lstStyle/>
          <a:p>
            <a:r>
              <a:rPr lang="en-US" dirty="0"/>
              <a:t>Sprint</a:t>
            </a:r>
          </a:p>
          <a:p>
            <a:r>
              <a:rPr lang="en-US" dirty="0"/>
              <a:t>Sprint Planning</a:t>
            </a:r>
          </a:p>
          <a:p>
            <a:r>
              <a:rPr lang="en-US" dirty="0"/>
              <a:t>Daily Scrum “Stand Up”</a:t>
            </a:r>
          </a:p>
          <a:p>
            <a:r>
              <a:rPr lang="en-US" dirty="0"/>
              <a:t>Sprint Review</a:t>
            </a:r>
          </a:p>
          <a:p>
            <a:r>
              <a:rPr lang="en-US" dirty="0"/>
              <a:t>Sprint Retrospective</a:t>
            </a:r>
          </a:p>
        </p:txBody>
      </p:sp>
    </p:spTree>
    <p:extLst>
      <p:ext uri="{BB962C8B-B14F-4D97-AF65-F5344CB8AC3E}">
        <p14:creationId xmlns:p14="http://schemas.microsoft.com/office/powerpoint/2010/main" val="1679936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81228"/>
            <a:ext cx="10515600" cy="1325880"/>
          </a:xfrm>
          <a:noFill/>
        </p:spPr>
        <p:txBody>
          <a:bodyPr anchor="ctr"/>
          <a:lstStyle/>
          <a:p>
            <a:r>
              <a:rPr lang="en-US" dirty="0"/>
              <a:t>Scrum-Agile Phases/Events Details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550916" y="688075"/>
            <a:ext cx="5334310" cy="5481850"/>
          </a:xfrm>
          <a:noFill/>
        </p:spPr>
        <p:txBody>
          <a:bodyPr>
            <a:noAutofit/>
          </a:bodyPr>
          <a:lstStyle/>
          <a:p>
            <a:pPr lvl="1">
              <a:spcBef>
                <a:spcPts val="0"/>
              </a:spcBef>
            </a:pPr>
            <a:r>
              <a:rPr lang="en-US" sz="1600" b="1" dirty="0"/>
              <a:t>Sprint: </a:t>
            </a:r>
            <a:r>
              <a:rPr lang="en-US" sz="1600" dirty="0"/>
              <a:t>1-4 weeks</a:t>
            </a:r>
          </a:p>
          <a:p>
            <a:pPr lvl="1" indent="0">
              <a:spcBef>
                <a:spcPts val="0"/>
              </a:spcBef>
              <a:buNone/>
            </a:pPr>
            <a:r>
              <a:rPr lang="en-US" sz="1000" dirty="0">
                <a:effectLst/>
                <a:ea typeface="Yu Gothic" panose="020B0400000000000000" pitchFamily="34" charset="-128"/>
                <a:cs typeface="Times New Roman" panose="02020603050405020304" pitchFamily="18" charset="0"/>
              </a:rPr>
              <a:t>“only lasts up to four weeks. During a sprint, enough information is gathered to start or continue the project, a plan is developed to create the next feature in the product, the feature is tested, everyone on the team provides a demo or update on what they completed in the sprint,” (</a:t>
            </a:r>
            <a:r>
              <a:rPr lang="en-US" sz="1000" dirty="0" err="1">
                <a:effectLst/>
                <a:ea typeface="Yu Gothic" panose="020B0400000000000000" pitchFamily="34" charset="-128"/>
                <a:cs typeface="Times New Roman" panose="02020603050405020304" pitchFamily="18" charset="0"/>
              </a:rPr>
              <a:t>Wayant</a:t>
            </a:r>
            <a:r>
              <a:rPr lang="en-US" sz="1000" dirty="0">
                <a:effectLst/>
                <a:ea typeface="Yu Gothic" panose="020B0400000000000000" pitchFamily="34" charset="-128"/>
                <a:cs typeface="Times New Roman" panose="02020603050405020304" pitchFamily="18" charset="0"/>
              </a:rPr>
              <a:t>, 2022).</a:t>
            </a:r>
            <a:endParaRPr lang="en-US" sz="1600" dirty="0"/>
          </a:p>
          <a:p>
            <a:pPr lvl="2">
              <a:spcBef>
                <a:spcPts val="0"/>
              </a:spcBef>
            </a:pPr>
            <a:r>
              <a:rPr lang="en-US" sz="1000" dirty="0"/>
              <a:t>This is where work is completed in Scrum, these short bursts or time-boxed phases where a set of work is determined (Sprint Goal), and worked on, with the goal of completion by the end of the chosen period. </a:t>
            </a:r>
          </a:p>
          <a:p>
            <a:pPr lvl="1">
              <a:spcBef>
                <a:spcPts val="0"/>
              </a:spcBef>
            </a:pPr>
            <a:r>
              <a:rPr lang="en-US" sz="1600" b="1" dirty="0"/>
              <a:t>Sprint Planning: </a:t>
            </a:r>
            <a:r>
              <a:rPr lang="en-US" sz="1600" dirty="0"/>
              <a:t>2 hours per week of Sprint</a:t>
            </a:r>
          </a:p>
          <a:p>
            <a:pPr lvl="2">
              <a:spcBef>
                <a:spcPts val="0"/>
              </a:spcBef>
            </a:pPr>
            <a:r>
              <a:rPr lang="en-US" sz="1000" dirty="0"/>
              <a:t>Planning out the Sprint, what Sprint Goal we have in mind, how we want to accomplish said goal. We want to keep this a bit loose just in case situations are clarified, or updates come from the Product Owner</a:t>
            </a:r>
            <a:endParaRPr lang="en-US" sz="1600" dirty="0"/>
          </a:p>
          <a:p>
            <a:pPr lvl="1">
              <a:spcBef>
                <a:spcPts val="0"/>
              </a:spcBef>
            </a:pPr>
            <a:r>
              <a:rPr lang="en-US" sz="1600" b="1" dirty="0"/>
              <a:t>Daily Scrum: </a:t>
            </a:r>
            <a:r>
              <a:rPr lang="en-US" sz="1600" dirty="0"/>
              <a:t>15 minutes</a:t>
            </a:r>
          </a:p>
          <a:p>
            <a:pPr lvl="2">
              <a:spcBef>
                <a:spcPts val="0"/>
              </a:spcBef>
            </a:pPr>
            <a:r>
              <a:rPr lang="en-US" sz="1000" dirty="0"/>
              <a:t>Done daily with a main objective to answer 3 questions:</a:t>
            </a:r>
          </a:p>
          <a:p>
            <a:pPr marL="685800" lvl="2">
              <a:spcBef>
                <a:spcPts val="0"/>
              </a:spcBef>
              <a:spcAft>
                <a:spcPts val="0"/>
              </a:spcAft>
              <a:buFont typeface="+mj-lt"/>
              <a:buAutoNum type="arabicPeriod"/>
            </a:pPr>
            <a:r>
              <a:rPr lang="en-US" sz="1000" dirty="0"/>
              <a:t>What did I do yesterday?</a:t>
            </a:r>
          </a:p>
          <a:p>
            <a:pPr marL="685800" lvl="2">
              <a:spcBef>
                <a:spcPts val="0"/>
              </a:spcBef>
              <a:spcAft>
                <a:spcPts val="0"/>
              </a:spcAft>
              <a:buFont typeface="+mj-lt"/>
              <a:buAutoNum type="arabicPeriod"/>
            </a:pPr>
            <a:r>
              <a:rPr lang="en-US" sz="1000" dirty="0"/>
              <a:t>What will I do today? </a:t>
            </a:r>
          </a:p>
          <a:p>
            <a:pPr marL="685800" lvl="2">
              <a:spcBef>
                <a:spcPts val="0"/>
              </a:spcBef>
              <a:spcAft>
                <a:spcPts val="0"/>
              </a:spcAft>
              <a:buFont typeface="+mj-lt"/>
              <a:buAutoNum type="arabicPeriod"/>
            </a:pPr>
            <a:r>
              <a:rPr lang="en-US" sz="1000" dirty="0"/>
              <a:t>What (if anything) is blocking your progress?</a:t>
            </a:r>
            <a:br>
              <a:rPr lang="en-US" sz="1000" dirty="0"/>
            </a:br>
            <a:endParaRPr lang="en-US" sz="1600" dirty="0"/>
          </a:p>
          <a:p>
            <a:pPr lvl="1">
              <a:spcBef>
                <a:spcPts val="0"/>
              </a:spcBef>
            </a:pPr>
            <a:r>
              <a:rPr lang="en-US" sz="1600" b="1" dirty="0"/>
              <a:t>Sprint Review: </a:t>
            </a:r>
            <a:r>
              <a:rPr lang="en-US" sz="1600" dirty="0"/>
              <a:t>4 hours</a:t>
            </a:r>
          </a:p>
          <a:p>
            <a:pPr lvl="2">
              <a:spcBef>
                <a:spcPts val="0"/>
              </a:spcBef>
            </a:pPr>
            <a:r>
              <a:rPr lang="en-US" sz="1000" dirty="0"/>
              <a:t>Here we’re going to review everything that we did in the Sprint. Let’s go over all the work that can be marked completed on the product backlog. Which user stories did we take care of, and finish in this Sprint. Is there a demonstratable product, or work that can be shown to the client to gather feedback. Let's celebrate everything we have accomplished and look towards what we want to work on in the future.</a:t>
            </a:r>
            <a:endParaRPr lang="en-US" sz="1600" dirty="0"/>
          </a:p>
          <a:p>
            <a:pPr lvl="1">
              <a:spcBef>
                <a:spcPts val="0"/>
              </a:spcBef>
            </a:pPr>
            <a:r>
              <a:rPr lang="en-US" sz="1600" b="1" dirty="0"/>
              <a:t>Sprint Retrospective: </a:t>
            </a:r>
            <a:r>
              <a:rPr lang="en-US" sz="1600" dirty="0"/>
              <a:t>Up to 3 hours</a:t>
            </a:r>
          </a:p>
          <a:p>
            <a:pPr lvl="2">
              <a:spcBef>
                <a:spcPts val="0"/>
              </a:spcBef>
            </a:pPr>
            <a:r>
              <a:rPr lang="en-US" sz="1000" dirty="0"/>
              <a:t>Time to review the Sprint we just completed. What went well? What can be improved? Is there a better way to handle Daily Scrums, or was the project run into any bottlenecks or roadblocks? How can we make sure that the next Sprint is just as good, or better than the one we just finished </a:t>
            </a:r>
          </a:p>
          <a:p>
            <a:pPr marL="228600" lvl="2" indent="0">
              <a:spcBef>
                <a:spcPts val="0"/>
              </a:spcBef>
              <a:buNone/>
            </a:pPr>
            <a:r>
              <a:rPr lang="en-US" sz="1600" dirty="0"/>
              <a:t>  </a:t>
            </a:r>
          </a:p>
          <a:p>
            <a:pPr lvl="1">
              <a:spcBef>
                <a:spcPts val="0"/>
              </a:spcBef>
            </a:pPr>
            <a:endParaRPr lang="en-US" sz="1600" dirty="0"/>
          </a:p>
          <a:p>
            <a:pPr lvl="1">
              <a:spcBef>
                <a:spcPts val="0"/>
              </a:spcBef>
            </a:pPr>
            <a:endParaRPr lang="en-US" sz="1600" dirty="0"/>
          </a:p>
          <a:p>
            <a:pPr lvl="1">
              <a:spcBef>
                <a:spcPts val="0"/>
              </a:spcBef>
            </a:pPr>
            <a:endParaRPr lang="en-US" sz="1600" dirty="0"/>
          </a:p>
          <a:p>
            <a:pPr lvl="1"/>
            <a:endParaRPr lang="en-US" sz="1600"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56321"/>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9" name="Content Placeholder 2">
            <a:extLst>
              <a:ext uri="{FF2B5EF4-FFF2-40B4-BE49-F238E27FC236}">
                <a16:creationId xmlns:a16="http://schemas.microsoft.com/office/drawing/2014/main" id="{A49ECC11-691B-D998-6A99-31ECE4DCB07F}"/>
              </a:ext>
            </a:extLst>
          </p:cNvPr>
          <p:cNvSpPr txBox="1">
            <a:spLocks/>
          </p:cNvSpPr>
          <p:nvPr/>
        </p:nvSpPr>
        <p:spPr>
          <a:xfrm>
            <a:off x="6306774" y="1127150"/>
            <a:ext cx="5334310" cy="5080564"/>
          </a:xfrm>
          <a:prstGeom prst="rect">
            <a:avLst/>
          </a:prstGeom>
          <a:noFill/>
        </p:spPr>
        <p:txBody>
          <a:bodyPr vert="horz" lIns="91440" tIns="45720" rIns="91440" bIns="45720" rtlCol="0">
            <a:noAutofit/>
          </a:bodyPr>
          <a:lstStyle>
            <a:lvl1pPr marL="0" indent="0" algn="l" defTabSz="914400" rtl="0" eaLnBrk="1" latinLnBrk="0" hangingPunct="1">
              <a:lnSpc>
                <a:spcPct val="9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lvl="2" indent="0" algn="ctr">
              <a:spcBef>
                <a:spcPts val="0"/>
              </a:spcBef>
              <a:spcAft>
                <a:spcPts val="0"/>
              </a:spcAft>
              <a:buNone/>
            </a:pPr>
            <a:r>
              <a:rPr lang="en-US" sz="1600" b="1" dirty="0"/>
              <a:t>How these fall in line with our SDLC phases</a:t>
            </a:r>
          </a:p>
          <a:p>
            <a:pPr marL="228600" lvl="2" indent="0" algn="ctr">
              <a:spcBef>
                <a:spcPts val="0"/>
              </a:spcBef>
              <a:spcAft>
                <a:spcPts val="0"/>
              </a:spcAft>
              <a:buNone/>
            </a:pPr>
            <a:endParaRPr lang="en-US" sz="1600" b="1" dirty="0"/>
          </a:p>
          <a:p>
            <a:pPr lvl="2">
              <a:spcBef>
                <a:spcPts val="0"/>
              </a:spcBef>
              <a:spcAft>
                <a:spcPts val="0"/>
              </a:spcAft>
            </a:pPr>
            <a:r>
              <a:rPr lang="en-US" sz="1600" dirty="0"/>
              <a:t>1. Analysis: </a:t>
            </a:r>
          </a:p>
          <a:p>
            <a:pPr lvl="3">
              <a:spcBef>
                <a:spcPts val="0"/>
              </a:spcBef>
              <a:spcAft>
                <a:spcPts val="0"/>
              </a:spcAft>
            </a:pPr>
            <a:r>
              <a:rPr lang="en-US" sz="1000" dirty="0"/>
              <a:t>This would come before hand, before any Sprints begin, and is the true start of all software development. It begins with a plan, then we start to split up the work, and dive into our Scrum-Agile techniques. Highly important as with no idea, there is no project.</a:t>
            </a:r>
          </a:p>
          <a:p>
            <a:pPr marL="457200" lvl="3" indent="0">
              <a:spcBef>
                <a:spcPts val="0"/>
              </a:spcBef>
              <a:spcAft>
                <a:spcPts val="0"/>
              </a:spcAft>
              <a:buNone/>
            </a:pPr>
            <a:endParaRPr lang="en-US" sz="1000" dirty="0"/>
          </a:p>
          <a:p>
            <a:pPr lvl="2">
              <a:spcBef>
                <a:spcPts val="0"/>
              </a:spcBef>
              <a:spcAft>
                <a:spcPts val="0"/>
              </a:spcAft>
            </a:pPr>
            <a:r>
              <a:rPr lang="en-US" sz="1600" dirty="0"/>
              <a:t>2. Design:</a:t>
            </a:r>
          </a:p>
          <a:p>
            <a:pPr lvl="3">
              <a:spcBef>
                <a:spcPts val="0"/>
              </a:spcBef>
              <a:spcAft>
                <a:spcPts val="0"/>
              </a:spcAft>
            </a:pPr>
            <a:r>
              <a:rPr lang="en-US" sz="1000" dirty="0"/>
              <a:t>Under the Sprint Planning section, we start to theorize and identify what the developers think may be the best solution for a given task. Less important as with Agile we may encounter a change, or update from our Client. We give a general outline, but nothing should be so concrete that it cannot be changed</a:t>
            </a:r>
          </a:p>
          <a:p>
            <a:pPr marL="457200" lvl="3" indent="0">
              <a:spcBef>
                <a:spcPts val="0"/>
              </a:spcBef>
              <a:spcAft>
                <a:spcPts val="0"/>
              </a:spcAft>
              <a:buNone/>
            </a:pPr>
            <a:endParaRPr lang="en-US" sz="1000" dirty="0"/>
          </a:p>
          <a:p>
            <a:pPr lvl="2">
              <a:spcBef>
                <a:spcPts val="0"/>
              </a:spcBef>
              <a:spcAft>
                <a:spcPts val="0"/>
              </a:spcAft>
            </a:pPr>
            <a:r>
              <a:rPr lang="en-US" sz="1600" dirty="0"/>
              <a:t>3. Implementation: </a:t>
            </a:r>
          </a:p>
          <a:p>
            <a:pPr lvl="3">
              <a:spcBef>
                <a:spcPts val="0"/>
              </a:spcBef>
              <a:spcAft>
                <a:spcPts val="0"/>
              </a:spcAft>
            </a:pPr>
            <a:r>
              <a:rPr lang="en-US" sz="1000" dirty="0"/>
              <a:t>Logically, also in the Sprint Planning section, we start to implement the agreed upon Sprint Goals and trying to follow or design ideas . We utilize the Daily Scrum to make sure we hold each other accountable and for transparency on progress. Highly important need to make the software to provide to the client</a:t>
            </a:r>
          </a:p>
          <a:p>
            <a:pPr marL="457200" lvl="3" indent="0">
              <a:spcBef>
                <a:spcPts val="0"/>
              </a:spcBef>
              <a:spcAft>
                <a:spcPts val="0"/>
              </a:spcAft>
              <a:buNone/>
            </a:pPr>
            <a:endParaRPr lang="en-US" sz="1000" dirty="0"/>
          </a:p>
          <a:p>
            <a:pPr lvl="2">
              <a:spcBef>
                <a:spcPts val="0"/>
              </a:spcBef>
              <a:spcAft>
                <a:spcPts val="0"/>
              </a:spcAft>
            </a:pPr>
            <a:r>
              <a:rPr lang="en-US" sz="1600" dirty="0"/>
              <a:t>4. Testing: </a:t>
            </a:r>
          </a:p>
          <a:p>
            <a:pPr lvl="3">
              <a:spcBef>
                <a:spcPts val="0"/>
              </a:spcBef>
              <a:spcAft>
                <a:spcPts val="0"/>
              </a:spcAft>
            </a:pPr>
            <a:r>
              <a:rPr lang="en-US" sz="1000" dirty="0"/>
              <a:t>Ideally done alongside the Implementation phase, we start to test what has been developed and make sure that the cases pass all required components and  runs in a satisfactory way. Also Highly important, its one thing for software to work, and an entirely different thing for it to be highly efficient, and bug free. </a:t>
            </a:r>
          </a:p>
          <a:p>
            <a:pPr marL="457200" lvl="3" indent="0">
              <a:spcBef>
                <a:spcPts val="0"/>
              </a:spcBef>
              <a:spcAft>
                <a:spcPts val="0"/>
              </a:spcAft>
              <a:buNone/>
            </a:pPr>
            <a:endParaRPr lang="en-US" sz="1000" dirty="0"/>
          </a:p>
          <a:p>
            <a:pPr lvl="2">
              <a:spcBef>
                <a:spcPts val="0"/>
              </a:spcBef>
              <a:spcAft>
                <a:spcPts val="0"/>
              </a:spcAft>
            </a:pPr>
            <a:r>
              <a:rPr lang="en-US" sz="1600" dirty="0"/>
              <a:t>5. Deployment: </a:t>
            </a:r>
          </a:p>
          <a:p>
            <a:pPr lvl="3">
              <a:spcBef>
                <a:spcPts val="0"/>
              </a:spcBef>
              <a:spcAft>
                <a:spcPts val="0"/>
              </a:spcAft>
            </a:pPr>
            <a:r>
              <a:rPr lang="en-US" sz="1000" dirty="0"/>
              <a:t>Here we are happy with what we have developed so far, and we deploy, those changes. This step is I would say is more in the Sprint Review/Retrospective Section. The program has been deployed now what can we do to improve it or make it better. What feedback do we have to provide and so on.</a:t>
            </a:r>
          </a:p>
          <a:p>
            <a:pPr marL="228600" lvl="2" indent="0">
              <a:spcBef>
                <a:spcPts val="0"/>
              </a:spcBef>
              <a:spcAft>
                <a:spcPts val="0"/>
              </a:spcAft>
              <a:buNone/>
            </a:pPr>
            <a:r>
              <a:rPr lang="en-US" sz="1600" dirty="0"/>
              <a:t>    </a:t>
            </a:r>
          </a:p>
          <a:p>
            <a:pPr lvl="1">
              <a:spcBef>
                <a:spcPts val="0"/>
              </a:spcBef>
              <a:spcAft>
                <a:spcPts val="0"/>
              </a:spcAft>
            </a:pPr>
            <a:endParaRPr lang="en-US" sz="1600" dirty="0"/>
          </a:p>
          <a:p>
            <a:pPr lvl="1">
              <a:spcBef>
                <a:spcPts val="0"/>
              </a:spcBef>
              <a:spcAft>
                <a:spcPts val="0"/>
              </a:spcAft>
            </a:pPr>
            <a:endParaRPr lang="en-US" sz="1600" dirty="0"/>
          </a:p>
          <a:p>
            <a:pPr lvl="1">
              <a:spcBef>
                <a:spcPts val="0"/>
              </a:spcBef>
            </a:pPr>
            <a:endParaRPr lang="en-US" sz="1600" dirty="0"/>
          </a:p>
          <a:p>
            <a:pPr lvl="1"/>
            <a:endParaRPr lang="en-US" sz="1600" dirty="0"/>
          </a:p>
        </p:txBody>
      </p:sp>
    </p:spTree>
    <p:extLst>
      <p:ext uri="{BB962C8B-B14F-4D97-AF65-F5344CB8AC3E}">
        <p14:creationId xmlns:p14="http://schemas.microsoft.com/office/powerpoint/2010/main" val="2243159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FE69A6-7F3D-F154-FE6C-3CDA0EDE5A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066ACB-F0E0-9308-86E3-F96DBB747B3E}"/>
              </a:ext>
            </a:extLst>
          </p:cNvPr>
          <p:cNvSpPr>
            <a:spLocks noGrp="1"/>
          </p:cNvSpPr>
          <p:nvPr>
            <p:ph type="ctrTitle"/>
          </p:nvPr>
        </p:nvSpPr>
        <p:spPr>
          <a:xfrm>
            <a:off x="1524000" y="1143000"/>
            <a:ext cx="9144000" cy="2286000"/>
          </a:xfrm>
          <a:noFill/>
        </p:spPr>
        <p:txBody>
          <a:bodyPr/>
          <a:lstStyle/>
          <a:p>
            <a:r>
              <a:rPr lang="en-US" dirty="0"/>
              <a:t>What about Waterfall?</a:t>
            </a:r>
          </a:p>
        </p:txBody>
      </p:sp>
      <p:sp>
        <p:nvSpPr>
          <p:cNvPr id="12" name="Subtitle 11">
            <a:extLst>
              <a:ext uri="{FF2B5EF4-FFF2-40B4-BE49-F238E27FC236}">
                <a16:creationId xmlns:a16="http://schemas.microsoft.com/office/drawing/2014/main" id="{9BAE409A-0C66-934C-8CEC-727F5B7BB343}"/>
              </a:ext>
            </a:extLst>
          </p:cNvPr>
          <p:cNvSpPr>
            <a:spLocks noGrp="1"/>
          </p:cNvSpPr>
          <p:nvPr>
            <p:ph type="subTitle" idx="1"/>
          </p:nvPr>
        </p:nvSpPr>
        <p:spPr>
          <a:xfrm>
            <a:off x="1524000" y="3835198"/>
            <a:ext cx="9144000" cy="2475067"/>
          </a:xfrm>
        </p:spPr>
        <p:txBody>
          <a:bodyPr/>
          <a:lstStyle/>
          <a:p>
            <a:r>
              <a:rPr lang="en-US" dirty="0"/>
              <a:t>How does Waterfall work in comparison to scrum-Agile?</a:t>
            </a:r>
          </a:p>
          <a:p>
            <a:r>
              <a:rPr lang="en-US" dirty="0"/>
              <a:t>Examples of how they might differ</a:t>
            </a:r>
          </a:p>
        </p:txBody>
      </p:sp>
    </p:spTree>
    <p:extLst>
      <p:ext uri="{BB962C8B-B14F-4D97-AF65-F5344CB8AC3E}">
        <p14:creationId xmlns:p14="http://schemas.microsoft.com/office/powerpoint/2010/main" val="3644147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The waterfall development method </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1836504"/>
            <a:ext cx="10515599" cy="4467459"/>
          </a:xfrm>
        </p:spPr>
        <p:txBody>
          <a:bodyPr>
            <a:normAutofit/>
          </a:bodyPr>
          <a:lstStyle/>
          <a:p>
            <a:pPr marL="285750" indent="-285750">
              <a:spcBef>
                <a:spcPts val="0"/>
              </a:spcBef>
              <a:spcAft>
                <a:spcPts val="0"/>
              </a:spcAft>
              <a:buFont typeface="Arial" panose="020B0604020202020204" pitchFamily="34" charset="0"/>
              <a:buChar char="•"/>
            </a:pPr>
            <a:r>
              <a:rPr lang="en-US" sz="1600" dirty="0"/>
              <a:t>1. Requirements: </a:t>
            </a:r>
          </a:p>
          <a:p>
            <a:pPr marL="742950" lvl="1" indent="-285750">
              <a:spcBef>
                <a:spcPts val="0"/>
              </a:spcBef>
              <a:spcAft>
                <a:spcPts val="0"/>
              </a:spcAft>
              <a:buFont typeface="Arial" panose="020B0604020202020204" pitchFamily="34" charset="0"/>
              <a:buChar char="•"/>
            </a:pPr>
            <a:r>
              <a:rPr lang="en-US" sz="1000" dirty="0"/>
              <a:t>What does the program need to do. What deadlines do we have. Setting a concrete plan of action for each step on the way. </a:t>
            </a:r>
          </a:p>
          <a:p>
            <a:pPr marL="742950" lvl="1" indent="-285750">
              <a:spcBef>
                <a:spcPts val="0"/>
              </a:spcBef>
              <a:spcAft>
                <a:spcPts val="0"/>
              </a:spcAft>
              <a:buFont typeface="Arial" panose="020B0604020202020204" pitchFamily="34" charset="0"/>
              <a:buChar char="•"/>
            </a:pPr>
            <a:r>
              <a:rPr lang="en-US" sz="1000" b="1" dirty="0"/>
              <a:t>Example</a:t>
            </a:r>
            <a:r>
              <a:rPr lang="en-US" sz="1000" dirty="0"/>
              <a:t>: Top 5 Vacation Spots for Luxury Resorts, or Top 5 Vacation Beach Vacation Spots. Filter list for Price, and Time Spent. </a:t>
            </a:r>
          </a:p>
          <a:p>
            <a:pPr marL="457200" lvl="1" indent="0">
              <a:spcBef>
                <a:spcPts val="0"/>
              </a:spcBef>
              <a:spcAft>
                <a:spcPts val="0"/>
              </a:spcAft>
              <a:buNone/>
            </a:pPr>
            <a:endParaRPr lang="en-US" sz="1000" dirty="0"/>
          </a:p>
          <a:p>
            <a:pPr marL="285750" indent="-285750">
              <a:spcBef>
                <a:spcPts val="0"/>
              </a:spcBef>
              <a:spcAft>
                <a:spcPts val="0"/>
              </a:spcAft>
              <a:buFont typeface="Arial" panose="020B0604020202020204" pitchFamily="34" charset="0"/>
              <a:buChar char="•"/>
            </a:pPr>
            <a:r>
              <a:rPr lang="en-US" sz="1600" dirty="0"/>
              <a:t>2: Analysis and Design. </a:t>
            </a:r>
          </a:p>
          <a:p>
            <a:pPr marL="742950" lvl="1" indent="-285750">
              <a:spcBef>
                <a:spcPts val="0"/>
              </a:spcBef>
              <a:spcAft>
                <a:spcPts val="0"/>
              </a:spcAft>
              <a:buFont typeface="Arial" panose="020B0604020202020204" pitchFamily="34" charset="0"/>
              <a:buChar char="•"/>
            </a:pPr>
            <a:r>
              <a:rPr lang="en-US" sz="1000" dirty="0"/>
              <a:t>What is the most important, what is less important. Outline a scope, and functional vs non-functional requirements. What are the technical design requirements. </a:t>
            </a:r>
          </a:p>
          <a:p>
            <a:pPr marL="742950" lvl="1" indent="-285750">
              <a:spcBef>
                <a:spcPts val="0"/>
              </a:spcBef>
              <a:spcAft>
                <a:spcPts val="0"/>
              </a:spcAft>
              <a:buFont typeface="Arial" panose="020B0604020202020204" pitchFamily="34" charset="0"/>
              <a:buChar char="•"/>
            </a:pPr>
            <a:r>
              <a:rPr lang="en-US" sz="1000" b="1" dirty="0"/>
              <a:t>Example</a:t>
            </a:r>
            <a:r>
              <a:rPr lang="en-US" sz="1000" dirty="0"/>
              <a:t>: We’re going to need a database of this size, or to analyze recommended vacation spots the algorithm should check recent searches. These are required to be much more concrete and cannot be as abstract as this step is in Agile. </a:t>
            </a:r>
          </a:p>
          <a:p>
            <a:pPr marL="457200" lvl="1" indent="0">
              <a:spcBef>
                <a:spcPts val="0"/>
              </a:spcBef>
              <a:spcAft>
                <a:spcPts val="0"/>
              </a:spcAft>
              <a:buNone/>
            </a:pPr>
            <a:endParaRPr lang="en-US" sz="1000" dirty="0"/>
          </a:p>
          <a:p>
            <a:pPr marL="285750" indent="-285750">
              <a:spcBef>
                <a:spcPts val="0"/>
              </a:spcBef>
              <a:spcAft>
                <a:spcPts val="0"/>
              </a:spcAft>
              <a:buFont typeface="Arial" panose="020B0604020202020204" pitchFamily="34" charset="0"/>
              <a:buChar char="•"/>
            </a:pPr>
            <a:r>
              <a:rPr lang="en-US" sz="1600" dirty="0"/>
              <a:t>3: Coding and Testing: </a:t>
            </a:r>
          </a:p>
          <a:p>
            <a:pPr marL="742950" lvl="1" indent="-285750">
              <a:spcBef>
                <a:spcPts val="0"/>
              </a:spcBef>
              <a:spcAft>
                <a:spcPts val="0"/>
              </a:spcAft>
              <a:buFont typeface="Arial" panose="020B0604020202020204" pitchFamily="34" charset="0"/>
              <a:buChar char="•"/>
            </a:pPr>
            <a:r>
              <a:rPr lang="en-US" sz="1000" dirty="0"/>
              <a:t>The time has come to work on the project followed by testing. In the coding state we write the program or develop the project that we have planned from start to finish. Any issues, or bottlenecks that arise must be resolved, and deadlines needs to be met. We are not able to take feedback, or additional information from clients. We start and finish the work and prepare it for testing. For testing we make sure that the project works as intended. We make sure there are no bugs or errors and resolve those issues in this phase as well. Once reviewed, it sent back to have errors corrected, then passed for testing again. This loops until the project has finished to what was first envisioned and planned.</a:t>
            </a:r>
          </a:p>
          <a:p>
            <a:pPr marL="742950" lvl="1" indent="-285750">
              <a:spcBef>
                <a:spcPts val="0"/>
              </a:spcBef>
              <a:spcAft>
                <a:spcPts val="0"/>
              </a:spcAft>
              <a:buFont typeface="Arial" panose="020B0604020202020204" pitchFamily="34" charset="0"/>
              <a:buChar char="•"/>
            </a:pPr>
            <a:r>
              <a:rPr lang="en-US" sz="1000" b="1" dirty="0"/>
              <a:t>Example</a:t>
            </a:r>
            <a:r>
              <a:rPr lang="en-US" sz="1000" dirty="0"/>
              <a:t>: In this development method there is some looping between testing and developing. It is important to note that user input is not accepted at this stage as opposed to in Agile where the user is closely connected, and adding input</a:t>
            </a:r>
          </a:p>
          <a:p>
            <a:pPr marL="457200" lvl="1" indent="0">
              <a:spcBef>
                <a:spcPts val="0"/>
              </a:spcBef>
              <a:spcAft>
                <a:spcPts val="0"/>
              </a:spcAft>
              <a:buNone/>
            </a:pPr>
            <a:endParaRPr lang="en-US" sz="1000" dirty="0"/>
          </a:p>
          <a:p>
            <a:pPr marL="285750" indent="-285750">
              <a:spcBef>
                <a:spcPts val="0"/>
              </a:spcBef>
              <a:spcAft>
                <a:spcPts val="0"/>
              </a:spcAft>
              <a:buFont typeface="Arial" panose="020B0604020202020204" pitchFamily="34" charset="0"/>
              <a:buChar char="•"/>
            </a:pPr>
            <a:r>
              <a:rPr lang="en-US" sz="1600" dirty="0"/>
              <a:t>4: Implementation: </a:t>
            </a:r>
          </a:p>
          <a:p>
            <a:pPr marL="742950" lvl="1" indent="-285750">
              <a:spcBef>
                <a:spcPts val="0"/>
              </a:spcBef>
              <a:spcAft>
                <a:spcPts val="0"/>
              </a:spcAft>
              <a:buFont typeface="Arial" panose="020B0604020202020204" pitchFamily="34" charset="0"/>
              <a:buChar char="•"/>
            </a:pPr>
            <a:r>
              <a:rPr lang="en-US" sz="1000" dirty="0"/>
              <a:t>The project is deemed working and presented to the client. Hopefully, all aspects are met, and the client is satisfied with what we have presented. </a:t>
            </a:r>
          </a:p>
          <a:p>
            <a:pPr marL="742950" lvl="1" indent="-285750">
              <a:spcBef>
                <a:spcPts val="0"/>
              </a:spcBef>
              <a:spcAft>
                <a:spcPts val="0"/>
              </a:spcAft>
              <a:buFont typeface="Arial" panose="020B0604020202020204" pitchFamily="34" charset="0"/>
              <a:buChar char="•"/>
            </a:pPr>
            <a:r>
              <a:rPr lang="en-US" sz="1000" b="1" dirty="0"/>
              <a:t>Example: </a:t>
            </a:r>
            <a:r>
              <a:rPr lang="en-US" sz="1000" dirty="0"/>
              <a:t>Here we publish what we worked on and hope that it is completed to a satisfactory level to what the client requested. Again, when compared to Agile this step is different in that there are no additional iterations. The product is done, and turned into the client, whereas in Agile, there may be some additional Sprints before the hard deadline. </a:t>
            </a:r>
            <a:endParaRPr lang="en-US" sz="1000" b="1" dirty="0"/>
          </a:p>
          <a:p>
            <a:pPr marL="0" indent="0">
              <a:spcBef>
                <a:spcPts val="0"/>
              </a:spcBef>
              <a:spcAft>
                <a:spcPts val="0"/>
              </a:spcAft>
              <a:buNone/>
            </a:pPr>
            <a:endParaRPr lang="en-US" sz="1600" dirty="0"/>
          </a:p>
          <a:p>
            <a:pPr marL="285750" indent="-285750">
              <a:spcBef>
                <a:spcPts val="0"/>
              </a:spcBef>
              <a:spcAft>
                <a:spcPts val="0"/>
              </a:spcAft>
              <a:buFont typeface="Arial" panose="020B0604020202020204" pitchFamily="34" charset="0"/>
              <a:buChar char="•"/>
            </a:pPr>
            <a:r>
              <a:rPr lang="en-US" sz="1600" dirty="0"/>
              <a:t>Things to notes: </a:t>
            </a:r>
          </a:p>
          <a:p>
            <a:pPr marL="742950" lvl="1" indent="-285750">
              <a:spcBef>
                <a:spcPts val="0"/>
              </a:spcBef>
              <a:spcAft>
                <a:spcPts val="0"/>
              </a:spcAft>
              <a:buFont typeface="Arial" panose="020B0604020202020204" pitchFamily="34" charset="0"/>
              <a:buChar char="•"/>
            </a:pPr>
            <a:r>
              <a:rPr lang="en-US" sz="1000" dirty="0"/>
              <a:t>As you can see the devolvement strategies truly share a lot of similarities, especially in a general overview. Both have an Analysis, Design, Coding, Testing and Implementation phases. </a:t>
            </a:r>
          </a:p>
          <a:p>
            <a:pPr marL="742950" lvl="1" indent="-285750">
              <a:spcBef>
                <a:spcPts val="0"/>
              </a:spcBef>
              <a:spcAft>
                <a:spcPts val="0"/>
              </a:spcAft>
              <a:buFont typeface="Arial" panose="020B0604020202020204" pitchFamily="34" charset="0"/>
              <a:buChar char="•"/>
            </a:pPr>
            <a:r>
              <a:rPr lang="en-US" sz="1000" dirty="0"/>
              <a:t>The real difference really comes down to only a few factors. While Agile is an iterative approach to software development, Waterfall is a linear sequential model. </a:t>
            </a:r>
          </a:p>
          <a:p>
            <a:pPr marL="742950" lvl="1" indent="-285750">
              <a:spcBef>
                <a:spcPts val="0"/>
              </a:spcBef>
              <a:spcAft>
                <a:spcPts val="0"/>
              </a:spcAft>
              <a:buFont typeface="Arial" panose="020B0604020202020204" pitchFamily="34" charset="0"/>
              <a:buChar char="•"/>
            </a:pPr>
            <a:r>
              <a:rPr lang="en-US" sz="1000" dirty="0"/>
              <a:t>Waterfall sets a plan, starts that plan, and works step by step until it is completed The only real loop would be from the coding and testing aspect, otherwise, we follow the sequence, until completed.</a:t>
            </a:r>
          </a:p>
          <a:p>
            <a:pPr marL="285750" indent="-285750">
              <a:spcBef>
                <a:spcPts val="0"/>
              </a:spcBef>
              <a:spcAft>
                <a:spcPts val="0"/>
              </a:spcAft>
              <a:buFont typeface="Arial" panose="020B0604020202020204" pitchFamily="34" charset="0"/>
              <a:buChar char="•"/>
            </a:pPr>
            <a:endParaRPr lang="en-US" sz="1600" dirty="0"/>
          </a:p>
          <a:p>
            <a:pPr marL="285750" indent="-285750">
              <a:spcBef>
                <a:spcPts val="0"/>
              </a:spcBef>
              <a:spcAft>
                <a:spcPts val="0"/>
              </a:spcAft>
              <a:buFont typeface="Arial" panose="020B0604020202020204" pitchFamily="34" charset="0"/>
              <a:buChar char="•"/>
            </a:pPr>
            <a:endParaRPr lang="en-US" sz="1000" dirty="0"/>
          </a:p>
          <a:p>
            <a:pPr marL="742950" lvl="1" indent="-285750">
              <a:spcBef>
                <a:spcPts val="0"/>
              </a:spcBef>
              <a:spcAft>
                <a:spcPts val="0"/>
              </a:spcAft>
              <a:buFont typeface="Arial" panose="020B0604020202020204" pitchFamily="34" charset="0"/>
              <a:buChar char="•"/>
            </a:pPr>
            <a:endParaRPr lang="en-US" sz="1000"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Agile Vs Waterfall</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479243"/>
            <a:ext cx="5134335" cy="4553912"/>
          </a:xfrm>
          <a:noFill/>
        </p:spPr>
        <p:txBody>
          <a:bodyPr vert="horz" lIns="91440" tIns="45720" rIns="91440" bIns="45720" rtlCol="0" anchor="t">
            <a:normAutofit/>
          </a:bodyPr>
          <a:lstStyle/>
          <a:p>
            <a:pPr algn="ctr"/>
            <a:r>
              <a:rPr lang="en-US" b="1" dirty="0"/>
              <a:t>Agile</a:t>
            </a:r>
          </a:p>
          <a:p>
            <a:pPr marL="285750" indent="-285750">
              <a:buFont typeface="Arial" panose="020B0604020202020204" pitchFamily="34" charset="0"/>
              <a:buChar char="•"/>
            </a:pPr>
            <a:r>
              <a:rPr lang="en-US" sz="1000" dirty="0"/>
              <a:t>Agile is preferable when there are ambiguities before development. For this case we were not sure what kind of vacations, or options our client wanted to provide. It was even updated midway through the project, and because we were using an Agile method, we were able to take that in stride. Its important to take into consideration how quickly you might want feedback, or if their may be client-side revisions that are requested. All of these would point to an Agile solution. </a:t>
            </a:r>
            <a:r>
              <a:rPr lang="en-US" sz="1000" dirty="0">
                <a:effectLst/>
                <a:ea typeface="Times New Roman" panose="02020603050405020304" pitchFamily="18" charset="0"/>
                <a:cs typeface="Times New Roman" panose="02020603050405020304" pitchFamily="18" charset="0"/>
              </a:rPr>
              <a:t>“frequent iterations can effectively assist in measuring progress and allowing developers to respond quickly to feedback from customers, thus reducing technical and programmatic risk” (GAO 2020). </a:t>
            </a:r>
            <a:endParaRPr lang="en-US" sz="1000" dirty="0">
              <a:cs typeface="Times New Roman" panose="02020603050405020304" pitchFamily="18" charset="0"/>
            </a:endParaRPr>
          </a:p>
          <a:p>
            <a:pPr marL="285750" indent="-285750">
              <a:buFont typeface="Arial" panose="020B0604020202020204" pitchFamily="34" charset="0"/>
              <a:buChar char="•"/>
            </a:pPr>
            <a:r>
              <a:rPr lang="en-US" sz="1000" dirty="0"/>
              <a:t>Pros: </a:t>
            </a:r>
          </a:p>
          <a:p>
            <a:pPr marL="742950" lvl="2" indent="-285750">
              <a:buFont typeface="Arial" panose="020B0604020202020204" pitchFamily="34" charset="0"/>
              <a:buChar char="•"/>
            </a:pPr>
            <a:r>
              <a:rPr lang="en-US" sz="1000" dirty="0"/>
              <a:t>Flexible</a:t>
            </a:r>
          </a:p>
          <a:p>
            <a:pPr marL="742950" lvl="2" indent="-285750">
              <a:buFont typeface="Arial" panose="020B0604020202020204" pitchFamily="34" charset="0"/>
              <a:buChar char="•"/>
            </a:pPr>
            <a:r>
              <a:rPr lang="en-US" sz="1000" dirty="0"/>
              <a:t>Early, and frequent testing</a:t>
            </a:r>
          </a:p>
          <a:p>
            <a:pPr marL="742950" lvl="2" indent="-285750">
              <a:buFont typeface="Arial" panose="020B0604020202020204" pitchFamily="34" charset="0"/>
              <a:buChar char="•"/>
            </a:pPr>
            <a:r>
              <a:rPr lang="en-US" sz="1000" dirty="0"/>
              <a:t>Early problem detection</a:t>
            </a:r>
          </a:p>
          <a:p>
            <a:pPr marL="742950" lvl="2" indent="-285750">
              <a:buFont typeface="Arial" panose="020B0604020202020204" pitchFamily="34" charset="0"/>
              <a:buChar char="•"/>
            </a:pPr>
            <a:r>
              <a:rPr lang="en-US" sz="1000" dirty="0"/>
              <a:t>Transparency in progress</a:t>
            </a:r>
          </a:p>
          <a:p>
            <a:pPr marL="742950" lvl="2" indent="-285750">
              <a:buFont typeface="Arial" panose="020B0604020202020204" pitchFamily="34" charset="0"/>
              <a:buChar char="•"/>
            </a:pPr>
            <a:endParaRPr lang="en-US" sz="1000" dirty="0"/>
          </a:p>
          <a:p>
            <a:endParaRPr lang="en-US" dirty="0"/>
          </a:p>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096000" y="1479243"/>
            <a:ext cx="5134335" cy="4629325"/>
          </a:xfrm>
          <a:noFill/>
        </p:spPr>
        <p:txBody>
          <a:bodyPr>
            <a:normAutofit/>
          </a:bodyPr>
          <a:lstStyle/>
          <a:p>
            <a:pPr algn="ctr"/>
            <a:r>
              <a:rPr lang="en-US" b="1" dirty="0"/>
              <a:t>Waterfall</a:t>
            </a:r>
          </a:p>
          <a:p>
            <a:pPr marL="285750" indent="-285750">
              <a:buFont typeface="Arial" panose="020B0604020202020204" pitchFamily="34" charset="0"/>
              <a:buChar char="•"/>
            </a:pPr>
            <a:r>
              <a:rPr lang="en-US" sz="1000" dirty="0"/>
              <a:t>Waterfall requires a more concrete understanding of requirements, and a solid understanding of what complete is. Essentially a full blueprint of the project and requirements is used before it even begins. Because it’s a linear design process, each step is known in advance and when one is completed, we are able to move to the next. In this design the client would not have been able to update us on wanting to have Wellness/Detox vacation types. </a:t>
            </a:r>
          </a:p>
          <a:p>
            <a:endParaRPr lang="en-US" sz="1000" dirty="0"/>
          </a:p>
          <a:p>
            <a:pPr marL="285750" indent="-285750">
              <a:buFont typeface="Arial" panose="020B0604020202020204" pitchFamily="34" charset="0"/>
              <a:buChar char="•"/>
            </a:pPr>
            <a:r>
              <a:rPr lang="en-US" sz="1000" dirty="0"/>
              <a:t>Pros:</a:t>
            </a:r>
          </a:p>
          <a:p>
            <a:pPr marL="742950" lvl="2" indent="-285750">
              <a:buFont typeface="Arial" panose="020B0604020202020204" pitchFamily="34" charset="0"/>
              <a:buChar char="•"/>
            </a:pPr>
            <a:r>
              <a:rPr lang="en-US" sz="1000" dirty="0"/>
              <a:t>Easy to understand</a:t>
            </a:r>
          </a:p>
          <a:p>
            <a:pPr marL="742950" lvl="2" indent="-285750">
              <a:buFont typeface="Arial" panose="020B0604020202020204" pitchFamily="34" charset="0"/>
              <a:buChar char="•"/>
            </a:pPr>
            <a:r>
              <a:rPr lang="en-US" sz="1000" dirty="0"/>
              <a:t>Easier to predict outcome</a:t>
            </a:r>
          </a:p>
          <a:p>
            <a:pPr marL="742950" lvl="2" indent="-285750">
              <a:buFont typeface="Arial" panose="020B0604020202020204" pitchFamily="34" charset="0"/>
              <a:buChar char="•"/>
            </a:pPr>
            <a:r>
              <a:rPr lang="en-US" sz="1000" dirty="0"/>
              <a:t>Concrete deadlines</a:t>
            </a:r>
          </a:p>
          <a:p>
            <a:pPr marL="742950" lvl="2" indent="-285750">
              <a:buFont typeface="Arial" panose="020B0604020202020204" pitchFamily="34" charset="0"/>
              <a:buChar char="•"/>
            </a:pPr>
            <a:r>
              <a:rPr lang="en-US" sz="1000" dirty="0"/>
              <a:t>Well defined stages and nothing left “in the air”</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123465"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Content Placeholder 2">
            <a:extLst>
              <a:ext uri="{FF2B5EF4-FFF2-40B4-BE49-F238E27FC236}">
                <a16:creationId xmlns:a16="http://schemas.microsoft.com/office/drawing/2014/main" id="{498E75B0-2170-A13F-25A4-BD196834C4DB}"/>
              </a:ext>
            </a:extLst>
          </p:cNvPr>
          <p:cNvSpPr txBox="1">
            <a:spLocks/>
          </p:cNvSpPr>
          <p:nvPr/>
        </p:nvSpPr>
        <p:spPr>
          <a:xfrm>
            <a:off x="3280529" y="4119150"/>
            <a:ext cx="2815471" cy="2184813"/>
          </a:xfrm>
          <a:prstGeom prst="rect">
            <a:avLst/>
          </a:prstGeom>
          <a:noFill/>
        </p:spPr>
        <p:txBody>
          <a:bodyPr vert="horz" lIns="91440" tIns="45720" rIns="91440" bIns="45720" rtlCol="0" anchor="t">
            <a:normAutofit/>
          </a:bodyPr>
          <a:lstStyle>
            <a:lvl1pPr marL="0" indent="0" algn="l" defTabSz="914400" rtl="0" eaLnBrk="1" latinLnBrk="0" hangingPunct="1">
              <a:lnSpc>
                <a:spcPct val="15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42950" lvl="2" indent="-285750">
              <a:buFont typeface="Arial" panose="020B0604020202020204" pitchFamily="34" charset="0"/>
              <a:buChar char="•"/>
            </a:pPr>
            <a:r>
              <a:rPr lang="en-US" sz="1000" dirty="0"/>
              <a:t>Cons:</a:t>
            </a:r>
          </a:p>
          <a:p>
            <a:pPr marL="971550" lvl="3" indent="-285750">
              <a:buFont typeface="Arial" panose="020B0604020202020204" pitchFamily="34" charset="0"/>
              <a:buChar char="•"/>
            </a:pPr>
            <a:r>
              <a:rPr lang="en-US" sz="1000" dirty="0"/>
              <a:t>Constant changes or user input can throw scope off</a:t>
            </a:r>
          </a:p>
          <a:p>
            <a:pPr marL="971550" lvl="3" indent="-285750">
              <a:buFont typeface="Arial" panose="020B0604020202020204" pitchFamily="34" charset="0"/>
              <a:buChar char="•"/>
            </a:pPr>
            <a:r>
              <a:rPr lang="en-US" sz="1000" dirty="0"/>
              <a:t>Requires highly motivated individuals</a:t>
            </a:r>
          </a:p>
          <a:p>
            <a:pPr marL="971550" lvl="3" indent="-285750">
              <a:buFont typeface="Arial" panose="020B0604020202020204" pitchFamily="34" charset="0"/>
              <a:buChar char="•"/>
            </a:pPr>
            <a:r>
              <a:rPr lang="en-US" sz="1000" dirty="0"/>
              <a:t>Less definition can lead to harder to understand goals</a:t>
            </a:r>
          </a:p>
          <a:p>
            <a:pPr marL="742950" lvl="2" indent="-285750">
              <a:buFont typeface="Arial" panose="020B0604020202020204" pitchFamily="34" charset="0"/>
              <a:buChar char="•"/>
            </a:pPr>
            <a:endParaRPr lang="en-US" sz="1000" dirty="0"/>
          </a:p>
          <a:p>
            <a:endParaRPr lang="en-US" dirty="0"/>
          </a:p>
          <a:p>
            <a:pPr lvl="1"/>
            <a:endParaRPr lang="en-US" dirty="0"/>
          </a:p>
        </p:txBody>
      </p:sp>
      <p:sp>
        <p:nvSpPr>
          <p:cNvPr id="7" name="Content Placeholder 2">
            <a:extLst>
              <a:ext uri="{FF2B5EF4-FFF2-40B4-BE49-F238E27FC236}">
                <a16:creationId xmlns:a16="http://schemas.microsoft.com/office/drawing/2014/main" id="{A4E84BC7-53C0-9A5F-2ED4-0A92363BB060}"/>
              </a:ext>
            </a:extLst>
          </p:cNvPr>
          <p:cNvSpPr txBox="1">
            <a:spLocks/>
          </p:cNvSpPr>
          <p:nvPr/>
        </p:nvSpPr>
        <p:spPr>
          <a:xfrm>
            <a:off x="9044104" y="3923755"/>
            <a:ext cx="3024431" cy="1979627"/>
          </a:xfrm>
          <a:prstGeom prst="rect">
            <a:avLst/>
          </a:prstGeom>
          <a:noFill/>
        </p:spPr>
        <p:txBody>
          <a:bodyPr vert="horz" lIns="91440" tIns="45720" rIns="91440" bIns="45720" rtlCol="0" anchor="t">
            <a:normAutofit lnSpcReduction="10000"/>
          </a:bodyPr>
          <a:lstStyle>
            <a:lvl1pPr marL="0" indent="0" algn="l" defTabSz="914400" rtl="0" eaLnBrk="1" latinLnBrk="0" hangingPunct="1">
              <a:lnSpc>
                <a:spcPct val="15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42950" lvl="2" indent="-285750">
              <a:buFont typeface="Arial" panose="020B0604020202020204" pitchFamily="34" charset="0"/>
              <a:buChar char="•"/>
            </a:pPr>
            <a:r>
              <a:rPr lang="en-US" sz="1000" dirty="0"/>
              <a:t>Cons:</a:t>
            </a:r>
          </a:p>
          <a:p>
            <a:pPr marL="971550" lvl="3" indent="-285750">
              <a:buFont typeface="Arial" panose="020B0604020202020204" pitchFamily="34" charset="0"/>
              <a:buChar char="•"/>
            </a:pPr>
            <a:r>
              <a:rPr lang="en-US" sz="1000" dirty="0"/>
              <a:t>Not client/change friendly</a:t>
            </a:r>
          </a:p>
          <a:p>
            <a:pPr marL="971550" lvl="3" indent="-285750">
              <a:buFont typeface="Arial" panose="020B0604020202020204" pitchFamily="34" charset="0"/>
              <a:buChar char="•"/>
            </a:pPr>
            <a:r>
              <a:rPr lang="en-US" sz="1000" dirty="0"/>
              <a:t>Risk of not misunderstanding and not meeting client needs </a:t>
            </a:r>
          </a:p>
          <a:p>
            <a:pPr marL="971550" lvl="3" indent="-285750">
              <a:buFont typeface="Arial" panose="020B0604020202020204" pitchFamily="34" charset="0"/>
              <a:buChar char="•"/>
            </a:pPr>
            <a:r>
              <a:rPr lang="en-US" sz="1000" dirty="0"/>
              <a:t>Late testing</a:t>
            </a:r>
          </a:p>
          <a:p>
            <a:pPr marL="971550" lvl="3" indent="-285750">
              <a:buFont typeface="Arial" panose="020B0604020202020204" pitchFamily="34" charset="0"/>
              <a:buChar char="•"/>
            </a:pPr>
            <a:r>
              <a:rPr lang="en-US" sz="1000" dirty="0"/>
              <a:t>Susceptible to bottlenecks </a:t>
            </a:r>
          </a:p>
          <a:p>
            <a:pPr marL="742950" lvl="2" indent="-285750">
              <a:buFont typeface="Arial" panose="020B0604020202020204" pitchFamily="34" charset="0"/>
              <a:buChar char="•"/>
            </a:pPr>
            <a:endParaRPr lang="en-US" sz="1000" dirty="0"/>
          </a:p>
          <a:p>
            <a:endParaRPr lang="en-US" dirty="0"/>
          </a:p>
          <a:p>
            <a:pPr lvl="1"/>
            <a:endParaRPr lang="en-US" dirty="0"/>
          </a:p>
        </p:txBody>
      </p:sp>
    </p:spTree>
    <p:extLst>
      <p:ext uri="{BB962C8B-B14F-4D97-AF65-F5344CB8AC3E}">
        <p14:creationId xmlns:p14="http://schemas.microsoft.com/office/powerpoint/2010/main" val="64377799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{A0B22CC5-4901-4AC8-9B8E-0C8147BF06B3}tf55661986_win32</Template>
  <TotalTime>585</TotalTime>
  <Words>1937</Words>
  <Application>Microsoft Office PowerPoint</Application>
  <PresentationFormat>Widescreen</PresentationFormat>
  <Paragraphs>150</Paragraphs>
  <Slides>11</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Yu Gothic</vt:lpstr>
      <vt:lpstr>Aptos</vt:lpstr>
      <vt:lpstr>Arial</vt:lpstr>
      <vt:lpstr>Calibri</vt:lpstr>
      <vt:lpstr>Calibri Light</vt:lpstr>
      <vt:lpstr>Times New Roman</vt:lpstr>
      <vt:lpstr>Wingdings</vt:lpstr>
      <vt:lpstr>Custom</vt:lpstr>
      <vt:lpstr>Scrum-Agile</vt:lpstr>
      <vt:lpstr>AGENDA</vt:lpstr>
      <vt:lpstr>Scrum-Agile Roles</vt:lpstr>
      <vt:lpstr>Scrum-Agile Role Details</vt:lpstr>
      <vt:lpstr>Scrum-Agile Phases/Events</vt:lpstr>
      <vt:lpstr>Scrum-Agile Phases/Events Details</vt:lpstr>
      <vt:lpstr>What about Waterfall?</vt:lpstr>
      <vt:lpstr>The waterfall development method </vt:lpstr>
      <vt:lpstr>Agile Vs Waterfall</vt:lpstr>
      <vt:lpstr>Works Cited/Refrences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Gonzalez, Juan</dc:creator>
  <cp:lastModifiedBy>Gonzalez, Juan</cp:lastModifiedBy>
  <cp:revision>4</cp:revision>
  <dcterms:created xsi:type="dcterms:W3CDTF">2024-10-27T18:04:44Z</dcterms:created>
  <dcterms:modified xsi:type="dcterms:W3CDTF">2024-10-28T03:52:39Z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